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3"/>
  </p:sldMasterIdLst>
  <p:sldIdLst>
    <p:sldId id="256" r:id="rId4"/>
  </p:sldIdLst>
  <p:sldSz cx="40233600" cy="32918400"/>
  <p:notesSz cx="9144000" cy="6858000"/>
  <p:defaultTextStyle>
    <a:defPPr>
      <a:defRPr lang="en-US"/>
    </a:defPPr>
    <a:lvl1pPr marL="0" algn="l" defTabSz="4301092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50545" algn="l" defTabSz="4301092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01092" algn="l" defTabSz="4301092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451637" algn="l" defTabSz="4301092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602184" algn="l" defTabSz="4301092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752730" algn="l" defTabSz="4301092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2903275" algn="l" defTabSz="4301092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053822" algn="l" defTabSz="4301092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204367" algn="l" defTabSz="4301092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2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0957"/>
    <a:srgbClr val="FFC9C9"/>
    <a:srgbClr val="DEC8EE"/>
    <a:srgbClr val="9ED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434" autoAdjust="0"/>
  </p:normalViewPr>
  <p:slideViewPr>
    <p:cSldViewPr snapToGrid="0">
      <p:cViewPr>
        <p:scale>
          <a:sx n="33" d="100"/>
          <a:sy n="33" d="100"/>
        </p:scale>
        <p:origin x="1352" y="-208"/>
      </p:cViewPr>
      <p:guideLst>
        <p:guide orient="horz" pos="10368"/>
        <p:guide pos="12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387342"/>
            <a:ext cx="34198560" cy="11460480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7289782"/>
            <a:ext cx="30175200" cy="7947658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03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44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752600"/>
            <a:ext cx="867537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752600"/>
            <a:ext cx="2552319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2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8206749"/>
            <a:ext cx="34701480" cy="1369313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2029429"/>
            <a:ext cx="34701480" cy="720089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7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763000"/>
            <a:ext cx="170992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763000"/>
            <a:ext cx="170992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5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752607"/>
            <a:ext cx="347014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8069582"/>
            <a:ext cx="17020696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2024360"/>
            <a:ext cx="1702069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8069582"/>
            <a:ext cx="17104520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2024360"/>
            <a:ext cx="17104520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9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20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2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739647"/>
            <a:ext cx="20368260" cy="23393400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1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739647"/>
            <a:ext cx="20368260" cy="23393400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2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752607"/>
            <a:ext cx="347014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763000"/>
            <a:ext cx="347014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81BC7-D5A5-445F-BF4D-797F02B50EB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0510487"/>
            <a:ext cx="135788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2990-41B8-4C7F-B873-1D5366E1E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hyperlink" Target="https://sustainablesml.org/pages/systemList.php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jpeg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 Things You Need to Know about Reinforcement Learning - KDnuggets">
            <a:extLst>
              <a:ext uri="{FF2B5EF4-FFF2-40B4-BE49-F238E27FC236}">
                <a16:creationId xmlns:a16="http://schemas.microsoft.com/office/drawing/2014/main" id="{042AEEA0-FD3F-FD45-B0DC-636C78C6C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"/>
          <a:stretch/>
        </p:blipFill>
        <p:spPr bwMode="auto">
          <a:xfrm>
            <a:off x="560482" y="24052084"/>
            <a:ext cx="7056892" cy="279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530" y="580958"/>
            <a:ext cx="39541878" cy="3618896"/>
          </a:xfrm>
          <a:solidFill>
            <a:srgbClr val="002060"/>
          </a:solidFill>
          <a:ln w="1016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7700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Reinforcement Learning Applied to the Shoals Marine Laboratory Smart Grid</a:t>
            </a:r>
            <a:br>
              <a:rPr lang="en-US" sz="7700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6000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Daniel Mattson</a:t>
            </a:r>
            <a:br>
              <a:rPr lang="en-US" sz="6000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6000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Advisor: Dr. Marek Petrik</a:t>
            </a:r>
            <a:br>
              <a:rPr lang="en-US" sz="5134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5134" i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Department of Computer Science, University of New Hampshire, Durham, NH 03824</a:t>
            </a:r>
            <a:endParaRPr lang="en-US" sz="8525" i="1" dirty="0">
              <a:solidFill>
                <a:schemeClr val="bg1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34709" y="6067507"/>
            <a:ext cx="10005181" cy="443711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vert="horz" lIns="97785" tIns="48892" rIns="97785" bIns="48892" rtlCol="0" anchor="t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The Shoals Marine Laboratory (SML) is a remote island lab utilizing an isolated power grid with the goal of solely using renewable energy, with a diesel generator as backup.</a:t>
            </a:r>
          </a:p>
          <a:p>
            <a:pPr marL="571500" indent="-57150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Minimizing generator use and maximizing battery longevity is a complex task because of unpredictable environments and electricity demand.</a:t>
            </a:r>
          </a:p>
          <a:p>
            <a:pPr marL="571500" indent="-57150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Reinforcement learning (RL) can be applied to this problem to improve generator usage beyond the naive policy the SML currently uses.</a:t>
            </a:r>
          </a:p>
          <a:p>
            <a:pPr marL="571500" indent="-571500" algn="l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Different underlying RL models are compared and evaluated in this project, with the linear spline approximation providing the best results.</a:t>
            </a:r>
            <a:endParaRPr lang="en-US" sz="2000" dirty="0">
              <a:latin typeface="Cambria" panose="020405030504060302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38799" y="14001320"/>
            <a:ext cx="10005181" cy="8370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7785" tIns="48892" rIns="97785" bIns="48892" rtlCol="0" anchor="ctr">
            <a:normAutofit lnSpcReduction="10000"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75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5317" dirty="0">
                <a:solidFill>
                  <a:schemeClr val="bg1"/>
                </a:solidFill>
                <a:latin typeface="Cambria" panose="02040503050406030204" pitchFamily="18" charset="0"/>
              </a:rPr>
              <a:t>Reinforcement Learning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8799" y="27776595"/>
            <a:ext cx="10005181" cy="4739589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vert="horz" lIns="97785" tIns="48892" rIns="97785" bIns="48892" rtlCol="0" anchor="t">
            <a:normAutofit fontScale="92500" lnSpcReduction="20000"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All data used in this project was taken from the public SML website.</a:t>
            </a:r>
          </a:p>
          <a:p>
            <a:pPr marL="457200" indent="-457200" algn="l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Key variables to consider were the energy produced by solar, wind, and the generators on the island, along with the power usage from the battery bank.</a:t>
            </a:r>
          </a:p>
          <a:p>
            <a:pPr marL="457200" indent="-457200" algn="l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Fitted value iteration was used to approximate the value function using different features.</a:t>
            </a:r>
          </a:p>
          <a:p>
            <a:pPr marL="457200" indent="-457200" algn="l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Models using a neural net, linear spline, cubic spline, and radial basis functions were compared.</a:t>
            </a:r>
          </a:p>
          <a:p>
            <a:pPr marL="457200" indent="-457200" algn="l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US" sz="3600" dirty="0">
              <a:latin typeface="Cambria" panose="02040503050406030204" pitchFamily="18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1242820" y="4500809"/>
            <a:ext cx="18004967" cy="8370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7785" tIns="48892" rIns="97785" bIns="48892" rtlCol="0" anchor="ctr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75" dirty="0">
                <a:solidFill>
                  <a:schemeClr val="bg1"/>
                </a:solidFill>
                <a:latin typeface="Cambria" panose="02040503050406030204" pitchFamily="18" charset="0"/>
              </a:rPr>
              <a:t>What the SML Currently Uses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29924135" y="19018885"/>
            <a:ext cx="10005181" cy="71958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vert="horz" lIns="97785" tIns="48892" rIns="97785" bIns="48892" rtlCol="0" anchor="t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The linear spline model performed the best out of all models in simulations.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RL was effective when applied to optimizing SML smart grid operation.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Total “cost” was significantly reduced.</a:t>
            </a:r>
          </a:p>
          <a:p>
            <a:pPr algn="l">
              <a:spcBef>
                <a:spcPts val="1200"/>
              </a:spcBef>
            </a:pPr>
            <a:endParaRPr lang="en-US" sz="3600" dirty="0">
              <a:latin typeface="Cambria" panose="02040503050406030204" pitchFamily="18" charset="0"/>
            </a:endParaRPr>
          </a:p>
          <a:p>
            <a:pPr algn="l">
              <a:spcBef>
                <a:spcPts val="1200"/>
              </a:spcBef>
            </a:pPr>
            <a:r>
              <a:rPr lang="en-US" sz="3600" dirty="0">
                <a:latin typeface="Cambria" panose="02040503050406030204" pitchFamily="18" charset="0"/>
              </a:rPr>
              <a:t>Future work: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Expand model to use predictions of future power demand and generation, time of year (season or week number) as inputs.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Include a reward for having surplus energy in model.</a:t>
            </a:r>
          </a:p>
          <a:p>
            <a:pPr algn="l">
              <a:spcBef>
                <a:spcPts val="1200"/>
              </a:spcBef>
            </a:pPr>
            <a:endParaRPr lang="en-US" sz="3600" dirty="0">
              <a:latin typeface="Cambria" panose="02040503050406030204" pitchFamily="18" charset="0"/>
            </a:endParaRPr>
          </a:p>
          <a:p>
            <a:pPr marL="457200" indent="-4572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3392" dirty="0">
              <a:latin typeface="Cambria" panose="02040503050406030204" pitchFamily="18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46530" y="4698698"/>
            <a:ext cx="10005181" cy="8370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7785" tIns="48892" rIns="97785" bIns="48892" rtlCol="0" anchor="ctr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317" dirty="0">
                <a:solidFill>
                  <a:schemeClr val="bg1"/>
                </a:solidFill>
                <a:latin typeface="Cambria" panose="02040503050406030204" pitchFamily="18" charset="0"/>
              </a:rPr>
              <a:t>Abstract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9875495" y="4710715"/>
            <a:ext cx="10005181" cy="8370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7785" tIns="48892" rIns="97785" bIns="48892" rtlCol="0" anchor="ctr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317" dirty="0">
                <a:solidFill>
                  <a:schemeClr val="bg1"/>
                </a:solidFill>
                <a:latin typeface="Cambria" panose="02040503050406030204" pitchFamily="18" charset="0"/>
              </a:rPr>
              <a:t>Results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9924135" y="17817704"/>
            <a:ext cx="10005181" cy="8370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7785" tIns="48892" rIns="97785" bIns="48892" rtlCol="0" anchor="ctr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317" dirty="0">
                <a:solidFill>
                  <a:schemeClr val="bg1"/>
                </a:solidFill>
                <a:latin typeface="Cambria" panose="02040503050406030204" pitchFamily="18" charset="0"/>
              </a:rPr>
              <a:t>Conclusions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9883227" y="5866739"/>
            <a:ext cx="10005181" cy="1119471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vert="horz" lIns="97785" tIns="48892" rIns="97785" bIns="48892" rtlCol="0" anchor="t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00000"/>
              </a:lnSpc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The value functions produced by all model types generally trend upward with higher charge, which is expected.</a:t>
            </a:r>
          </a:p>
          <a:p>
            <a:pPr marL="571500" indent="-571500" algn="l">
              <a:lnSpc>
                <a:spcPct val="100000"/>
              </a:lnSpc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The high values for lower charge seen in splines and RBFs could be explained by a lack of training data in that region.</a:t>
            </a:r>
          </a:p>
          <a:p>
            <a:pPr marL="571500" indent="-571500" algn="l">
              <a:lnSpc>
                <a:spcPct val="100000"/>
              </a:lnSpc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The neural network was only trained on 1 day of data due to long training times.</a:t>
            </a:r>
          </a:p>
          <a:p>
            <a:pPr marL="571500" indent="-571500" algn="l">
              <a:lnSpc>
                <a:spcPct val="100000"/>
              </a:lnSpc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With a larger training set or adjustments to the structure of the neural net better results are possible.</a:t>
            </a:r>
          </a:p>
          <a:p>
            <a:pPr marL="571500" indent="-571500" algn="l">
              <a:lnSpc>
                <a:spcPct val="100000"/>
              </a:lnSpc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The linear spline has the most correct approximation, matching the intuition of the problem.</a:t>
            </a:r>
          </a:p>
          <a:p>
            <a:pPr marL="571500" indent="-571500" algn="l">
              <a:lnSpc>
                <a:spcPct val="100000"/>
              </a:lnSpc>
              <a:spcBef>
                <a:spcPts val="22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</a:rPr>
              <a:t>In the simulation, the linear spline approximation beats the naive policy currently used by the SML.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11173981" y="13027926"/>
            <a:ext cx="18004967" cy="79596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7785" tIns="48892" rIns="97785" bIns="48892" rtlCol="0" anchor="ctr">
            <a:normAutofit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75" dirty="0">
                <a:solidFill>
                  <a:schemeClr val="bg1"/>
                </a:solidFill>
                <a:latin typeface="Cambria" panose="02040503050406030204" pitchFamily="18" charset="0"/>
              </a:rPr>
              <a:t>Value Function Approximations</a:t>
            </a:r>
          </a:p>
        </p:txBody>
      </p:sp>
      <p:sp>
        <p:nvSpPr>
          <p:cNvPr id="85" name="Subtitle 2"/>
          <p:cNvSpPr txBox="1">
            <a:spLocks/>
          </p:cNvSpPr>
          <p:nvPr/>
        </p:nvSpPr>
        <p:spPr>
          <a:xfrm>
            <a:off x="29875497" y="27776595"/>
            <a:ext cx="10005181" cy="41829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vert="horz" lIns="97785" tIns="48892" rIns="97785" bIns="48892" rtlCol="0" anchor="t">
            <a:normAutofit fontScale="85000" lnSpcReduction="20000"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Cambria" panose="02040503050406030204" pitchFamily="18" charset="0"/>
              </a:rPr>
              <a:t>SML Data: </a:t>
            </a:r>
            <a:r>
              <a:rPr lang="en-US" sz="2400" dirty="0">
                <a:latin typeface="Cambria" panose="02040503050406030204" pitchFamily="18" charset="0"/>
                <a:hlinkClick r:id="rId3"/>
              </a:rPr>
              <a:t>https://sustainablesml.org/pages/systemList.php</a:t>
            </a:r>
            <a:endParaRPr lang="en-US" sz="2400" dirty="0">
              <a:latin typeface="Cambria" panose="02040503050406030204" pitchFamily="18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en-US" sz="2400" dirty="0">
              <a:latin typeface="Cambria" panose="02040503050406030204" pitchFamily="18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Cambria" panose="02040503050406030204" pitchFamily="18" charset="0"/>
              </a:rPr>
              <a:t>A. </a:t>
            </a:r>
            <a:r>
              <a:rPr lang="en-US" sz="2400" dirty="0" err="1">
                <a:latin typeface="Cambria" panose="02040503050406030204" pitchFamily="18" charset="0"/>
              </a:rPr>
              <a:t>Ghasemi</a:t>
            </a:r>
            <a:r>
              <a:rPr lang="en-US" sz="2400" dirty="0">
                <a:latin typeface="Cambria" panose="02040503050406030204" pitchFamily="18" charset="0"/>
              </a:rPr>
              <a:t>, A. </a:t>
            </a:r>
            <a:r>
              <a:rPr lang="en-US" sz="2400" dirty="0" err="1">
                <a:latin typeface="Cambria" panose="02040503050406030204" pitchFamily="18" charset="0"/>
              </a:rPr>
              <a:t>Shojaeighadikolaei</a:t>
            </a:r>
            <a:r>
              <a:rPr lang="en-US" sz="2400" dirty="0">
                <a:latin typeface="Cambria" panose="02040503050406030204" pitchFamily="18" charset="0"/>
              </a:rPr>
              <a:t>, K. Jones, M. Hashemi, A. G. Bardas and R. Ahmadi, "A Multi-Agent Deep Reinforcement Learning Approach for a Distributed Energy Marketplace in Smart Grids," 2020 IEEE International Conference on Communications, Control, and Computing Technologies for Smart Grids (</a:t>
            </a:r>
            <a:r>
              <a:rPr lang="en-US" sz="2400" dirty="0" err="1">
                <a:latin typeface="Cambria" panose="02040503050406030204" pitchFamily="18" charset="0"/>
              </a:rPr>
              <a:t>SmartGridComm</a:t>
            </a:r>
            <a:r>
              <a:rPr lang="en-US" sz="2400" dirty="0">
                <a:latin typeface="Cambria" panose="02040503050406030204" pitchFamily="18" charset="0"/>
              </a:rPr>
              <a:t>), 2020, pp. 1-6, </a:t>
            </a:r>
            <a:r>
              <a:rPr lang="en-US" sz="2400" dirty="0" err="1">
                <a:latin typeface="Cambria" panose="02040503050406030204" pitchFamily="18" charset="0"/>
              </a:rPr>
              <a:t>doi</a:t>
            </a:r>
            <a:r>
              <a:rPr lang="en-US" sz="2400" dirty="0">
                <a:latin typeface="Cambria" panose="02040503050406030204" pitchFamily="18" charset="0"/>
              </a:rPr>
              <a:t>: 10.1109/SmartGridComm47815.2020.9302981.</a:t>
            </a: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lang="en-US" sz="2400" dirty="0">
              <a:latin typeface="Cambria" panose="02040503050406030204" pitchFamily="18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Cambria" panose="02040503050406030204" pitchFamily="18" charset="0"/>
              </a:rPr>
              <a:t>Y. Wan, J. Qin, X. Yu, T. Yang and Y. Kang, "Price-Based Residential Demand Response Management in Smart Grids: A Reinforcement Learning-Based Approach," in IEEE/CAA Journal of </a:t>
            </a:r>
            <a:r>
              <a:rPr lang="en-US" sz="2400" dirty="0" err="1">
                <a:latin typeface="Cambria" panose="02040503050406030204" pitchFamily="18" charset="0"/>
              </a:rPr>
              <a:t>Automatica</a:t>
            </a:r>
            <a:r>
              <a:rPr lang="en-US" sz="2400" dirty="0">
                <a:latin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</a:rPr>
              <a:t>Sinica</a:t>
            </a:r>
            <a:r>
              <a:rPr lang="en-US" sz="2400" dirty="0">
                <a:latin typeface="Cambria" panose="02040503050406030204" pitchFamily="18" charset="0"/>
              </a:rPr>
              <a:t>, vol. 9, no. 1, pp. 123-134, January 2022, </a:t>
            </a:r>
            <a:r>
              <a:rPr lang="en-US" sz="2400" dirty="0" err="1">
                <a:latin typeface="Cambria" panose="02040503050406030204" pitchFamily="18" charset="0"/>
              </a:rPr>
              <a:t>doi</a:t>
            </a:r>
            <a:r>
              <a:rPr lang="en-US" sz="2400" dirty="0">
                <a:latin typeface="Cambria" panose="02040503050406030204" pitchFamily="18" charset="0"/>
              </a:rPr>
              <a:t>: 10.1109/JAS.2021.1004287.</a:t>
            </a:r>
          </a:p>
        </p:txBody>
      </p:sp>
      <p:sp>
        <p:nvSpPr>
          <p:cNvPr id="93" name="Subtitle 2"/>
          <p:cNvSpPr txBox="1">
            <a:spLocks/>
          </p:cNvSpPr>
          <p:nvPr/>
        </p:nvSpPr>
        <p:spPr>
          <a:xfrm>
            <a:off x="29875496" y="26874141"/>
            <a:ext cx="10005181" cy="58082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7785" tIns="48892" rIns="97785" bIns="48892" rtlCol="0" anchor="ctr">
            <a:normAutofit fontScale="92500" lnSpcReduction="20000"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8" dirty="0">
                <a:solidFill>
                  <a:schemeClr val="bg1"/>
                </a:solidFill>
                <a:latin typeface="Cambria" panose="02040503050406030204" pitchFamily="18" charset="0"/>
              </a:rPr>
              <a:t>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236180" y="12570386"/>
            <a:ext cx="5185951" cy="507762"/>
          </a:xfrm>
          <a:prstGeom prst="rect">
            <a:avLst/>
          </a:prstGeom>
          <a:noFill/>
        </p:spPr>
        <p:txBody>
          <a:bodyPr wrap="square" lIns="97785" tIns="48892" rIns="97785" bIns="48892" rtlCol="0">
            <a:spAutoFit/>
          </a:bodyPr>
          <a:lstStyle/>
          <a:p>
            <a:endParaRPr lang="en-US" sz="2658" dirty="0">
              <a:latin typeface="Cambria" panose="02040503050406030204" pitchFamily="18" charset="0"/>
            </a:endParaRPr>
          </a:p>
        </p:txBody>
      </p:sp>
      <p:sp>
        <p:nvSpPr>
          <p:cNvPr id="98" name="Subtitle 2"/>
          <p:cNvSpPr txBox="1">
            <a:spLocks/>
          </p:cNvSpPr>
          <p:nvPr/>
        </p:nvSpPr>
        <p:spPr>
          <a:xfrm>
            <a:off x="338798" y="26770737"/>
            <a:ext cx="10005181" cy="8370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vert="horz" lIns="97785" tIns="48892" rIns="97785" bIns="48892" rtlCol="0" anchor="ctr">
            <a:normAutofit lnSpcReduction="10000"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75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5317" dirty="0">
                <a:solidFill>
                  <a:schemeClr val="bg1"/>
                </a:solidFill>
                <a:latin typeface="Cambria" panose="02040503050406030204" pitchFamily="18" charset="0"/>
              </a:rPr>
              <a:t>Data and Modeling</a:t>
            </a:r>
          </a:p>
        </p:txBody>
      </p:sp>
      <p:sp>
        <p:nvSpPr>
          <p:cNvPr id="99" name="Subtitle 2"/>
          <p:cNvSpPr txBox="1">
            <a:spLocks/>
          </p:cNvSpPr>
          <p:nvPr/>
        </p:nvSpPr>
        <p:spPr>
          <a:xfrm>
            <a:off x="338799" y="15064424"/>
            <a:ext cx="10005181" cy="6463953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vert="horz" lIns="97785" tIns="48892" rIns="97785" bIns="48892" rtlCol="0" anchor="t">
            <a:normAutofit fontScale="85000" lnSpcReduction="20000"/>
          </a:bodyPr>
          <a:lstStyle>
            <a:lvl1pPr marL="0" indent="0" algn="ctr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None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7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68096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60120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2144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44168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61920" indent="0" algn="ctr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None/>
              <a:defRPr sz="67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</a:rPr>
              <a:t>RL is a machine learning technique where an intelligent agent takes actions in an environment to maximize its notion of cumulative reward.</a:t>
            </a:r>
          </a:p>
          <a:p>
            <a:pPr marL="457200" indent="-457200" algn="l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</a:rPr>
              <a:t>The environment is modeled as a set of possible states and actions, and the agent receives a reward for each action it performs.</a:t>
            </a:r>
          </a:p>
          <a:p>
            <a:pPr marL="457200" indent="-457200" algn="l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</a:rPr>
              <a:t>In this model, the states include the battery charge, whether the generator is on, and the island’s power demand. The action is if the generator will be turned on.</a:t>
            </a:r>
          </a:p>
          <a:p>
            <a:pPr marL="457200" indent="-457200" algn="l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</a:rPr>
              <a:t>The value function is used to quantify the perceived value of a state and is what the agent uses to choose actions. The goal is to choose actions leading to states of high value.</a:t>
            </a:r>
          </a:p>
          <a:p>
            <a:pPr marL="457200" indent="-457200" algn="l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</a:rPr>
              <a:t>Approximating the value function is the primary problem that must be solved to choose an optimal action. From a value function, a policy (mapping from state to action) can be created for the agent to choose an action from any state.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23" y="1216429"/>
            <a:ext cx="1774009" cy="234795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98C05C4-E8FB-6943-B37A-E8F043727564}"/>
              </a:ext>
            </a:extLst>
          </p:cNvPr>
          <p:cNvSpPr txBox="1"/>
          <p:nvPr/>
        </p:nvSpPr>
        <p:spPr>
          <a:xfrm>
            <a:off x="15651722" y="5430489"/>
            <a:ext cx="9248543" cy="7335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7785" tIns="48892" rIns="97785" bIns="48892" rtlCol="0">
            <a:spAutoFit/>
          </a:bodyPr>
          <a:lstStyle/>
          <a:p>
            <a:pPr algn="ctr"/>
            <a:r>
              <a:rPr lang="en-US" sz="3667" dirty="0">
                <a:latin typeface="Cambria" panose="02040503050406030204" pitchFamily="18" charset="0"/>
              </a:rPr>
              <a:t>Run the generator when under 70% charge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9666BF-2B8C-5943-B0C1-FF9C9D07B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" r="2047"/>
          <a:stretch/>
        </p:blipFill>
        <p:spPr bwMode="auto">
          <a:xfrm>
            <a:off x="20245302" y="6280755"/>
            <a:ext cx="8909478" cy="65323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FB1172-F639-6F46-B5CC-35F01E528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"/>
          <a:stretch/>
        </p:blipFill>
        <p:spPr bwMode="auto">
          <a:xfrm>
            <a:off x="11352641" y="6280755"/>
            <a:ext cx="8811758" cy="6513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B874FA-E766-FB4B-98DA-408118214199}"/>
              </a:ext>
            </a:extLst>
          </p:cNvPr>
          <p:cNvSpPr txBox="1"/>
          <p:nvPr/>
        </p:nvSpPr>
        <p:spPr>
          <a:xfrm>
            <a:off x="18642341" y="13951364"/>
            <a:ext cx="3339836" cy="7335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7785" tIns="48892" rIns="97785" bIns="48892" rtlCol="0">
            <a:spAutoFit/>
          </a:bodyPr>
          <a:lstStyle/>
          <a:p>
            <a:pPr algn="ctr"/>
            <a:r>
              <a:rPr lang="en-US" sz="3667" dirty="0">
                <a:latin typeface="Cambria" panose="02040503050406030204" pitchFamily="18" charset="0"/>
              </a:rPr>
              <a:t>Linear Spline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C64FF34-171D-5049-A797-D915670D6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590" y="14812431"/>
            <a:ext cx="5658498" cy="4331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7C6C70A-AC51-7A41-8FBA-711B6FE8B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931" y="14783828"/>
            <a:ext cx="5658498" cy="4348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1714D10-C7C0-EB44-ABF2-A2C5B3E2C55A}"/>
              </a:ext>
            </a:extLst>
          </p:cNvPr>
          <p:cNvSpPr txBox="1"/>
          <p:nvPr/>
        </p:nvSpPr>
        <p:spPr>
          <a:xfrm>
            <a:off x="18303812" y="19200904"/>
            <a:ext cx="3625976" cy="7431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7785" tIns="48892" rIns="97785" bIns="48892" rtlCol="0">
            <a:spAutoFit/>
          </a:bodyPr>
          <a:lstStyle/>
          <a:p>
            <a:pPr algn="ctr"/>
            <a:r>
              <a:rPr lang="en-US" sz="3667" dirty="0">
                <a:latin typeface="Cambria" panose="02040503050406030204" pitchFamily="18" charset="0"/>
              </a:rPr>
              <a:t>Neural Network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60D9663-62B0-254B-BB53-62243C99E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" r="4492"/>
          <a:stretch/>
        </p:blipFill>
        <p:spPr bwMode="auto">
          <a:xfrm>
            <a:off x="17367589" y="20091059"/>
            <a:ext cx="5665959" cy="43198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7C4ABF0-21C7-9246-877D-D0D54FDF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714" y="14800512"/>
            <a:ext cx="5691817" cy="43433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47B3DD0-1D21-D74D-8616-42B0DDAEA63A}"/>
              </a:ext>
            </a:extLst>
          </p:cNvPr>
          <p:cNvSpPr txBox="1"/>
          <p:nvPr/>
        </p:nvSpPr>
        <p:spPr>
          <a:xfrm>
            <a:off x="17722028" y="24661781"/>
            <a:ext cx="4908871" cy="7335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7785" tIns="48892" rIns="97785" bIns="48892" rtlCol="0">
            <a:spAutoFit/>
          </a:bodyPr>
          <a:lstStyle/>
          <a:p>
            <a:pPr algn="ctr"/>
            <a:r>
              <a:rPr lang="en-US" sz="3667" dirty="0">
                <a:latin typeface="Cambria" panose="02040503050406030204" pitchFamily="18" charset="0"/>
              </a:rPr>
              <a:t>Radial Basis Function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8D5D21-1649-8E4E-BB19-C95018131AF8}"/>
              </a:ext>
            </a:extLst>
          </p:cNvPr>
          <p:cNvSpPr txBox="1"/>
          <p:nvPr/>
        </p:nvSpPr>
        <p:spPr>
          <a:xfrm>
            <a:off x="22651541" y="24895286"/>
            <a:ext cx="3625976" cy="437293"/>
          </a:xfrm>
          <a:prstGeom prst="rect">
            <a:avLst/>
          </a:prstGeom>
          <a:noFill/>
        </p:spPr>
        <p:txBody>
          <a:bodyPr wrap="square" lIns="97785" tIns="48892" rIns="97785" bIns="48892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Fit using 1 week of data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1A7C2F6E-BF6C-854A-8556-77788EF18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6" r="4247"/>
          <a:stretch/>
        </p:blipFill>
        <p:spPr bwMode="auto">
          <a:xfrm>
            <a:off x="17286672" y="25699555"/>
            <a:ext cx="5665959" cy="43198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F957847-4B0C-6C4B-8511-95F4F66AD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" r="3363"/>
          <a:stretch/>
        </p:blipFill>
        <p:spPr bwMode="auto">
          <a:xfrm>
            <a:off x="23241090" y="25699555"/>
            <a:ext cx="5757666" cy="4339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86FEC648-2A2C-0C4A-A06D-318CC20AF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" r="3202"/>
          <a:stretch/>
        </p:blipFill>
        <p:spPr bwMode="auto">
          <a:xfrm>
            <a:off x="11323625" y="25719433"/>
            <a:ext cx="5744055" cy="43198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F57A9E-D59E-854A-B824-1AD78F86C33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387" r="3503"/>
          <a:stretch/>
        </p:blipFill>
        <p:spPr>
          <a:xfrm>
            <a:off x="23241090" y="20091059"/>
            <a:ext cx="5794804" cy="4319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250BA0-BAE5-2342-8F23-3B20131D060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4337" r="3397"/>
          <a:stretch/>
        </p:blipFill>
        <p:spPr>
          <a:xfrm>
            <a:off x="11380425" y="20091059"/>
            <a:ext cx="5779622" cy="4319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856A3DE-2754-6F4E-B421-689C74DC924F}"/>
              </a:ext>
            </a:extLst>
          </p:cNvPr>
          <p:cNvSpPr txBox="1"/>
          <p:nvPr/>
        </p:nvSpPr>
        <p:spPr>
          <a:xfrm>
            <a:off x="22036825" y="19373708"/>
            <a:ext cx="3625976" cy="437293"/>
          </a:xfrm>
          <a:prstGeom prst="rect">
            <a:avLst/>
          </a:prstGeom>
          <a:noFill/>
        </p:spPr>
        <p:txBody>
          <a:bodyPr wrap="square" lIns="97785" tIns="48892" rIns="97785" bIns="48892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Trained on 1 day of data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94AD9A9-B31C-4049-A2DB-66C2039BB9D6}"/>
              </a:ext>
            </a:extLst>
          </p:cNvPr>
          <p:cNvSpPr txBox="1"/>
          <p:nvPr/>
        </p:nvSpPr>
        <p:spPr>
          <a:xfrm>
            <a:off x="22118105" y="14109823"/>
            <a:ext cx="3625976" cy="437293"/>
          </a:xfrm>
          <a:prstGeom prst="rect">
            <a:avLst/>
          </a:prstGeom>
          <a:noFill/>
        </p:spPr>
        <p:txBody>
          <a:bodyPr wrap="square" lIns="97785" tIns="48892" rIns="97785" bIns="48892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Fit using 1 week of data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F36B87A-8E01-0D4B-848D-968711D854B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t="11096" r="28428" b="30143"/>
          <a:stretch/>
        </p:blipFill>
        <p:spPr>
          <a:xfrm>
            <a:off x="2579975" y="10635174"/>
            <a:ext cx="5045775" cy="32790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BDF798C-ED5E-6F49-8DC7-EF430F2D2109}"/>
              </a:ext>
            </a:extLst>
          </p:cNvPr>
          <p:cNvSpPr txBox="1"/>
          <p:nvPr/>
        </p:nvSpPr>
        <p:spPr>
          <a:xfrm>
            <a:off x="7780854" y="11603745"/>
            <a:ext cx="2194741" cy="1114402"/>
          </a:xfrm>
          <a:prstGeom prst="rect">
            <a:avLst/>
          </a:prstGeom>
          <a:noFill/>
          <a:ln>
            <a:noFill/>
          </a:ln>
        </p:spPr>
        <p:txBody>
          <a:bodyPr wrap="square" lIns="97785" tIns="48892" rIns="97785" bIns="48892" rtlCol="0">
            <a:spAutoFit/>
          </a:bodyPr>
          <a:lstStyle/>
          <a:p>
            <a:r>
              <a:rPr lang="en-US" sz="2200" dirty="0">
                <a:latin typeface="Cambria" panose="02040503050406030204" pitchFamily="18" charset="0"/>
              </a:rPr>
              <a:t>A simplified diagram of the SML power grid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BBBDD9-8C4E-7C47-869F-6FB69840FD7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096" t="14564" r="2989" b="24398"/>
          <a:stretch/>
        </p:blipFill>
        <p:spPr>
          <a:xfrm>
            <a:off x="346531" y="22469989"/>
            <a:ext cx="7434324" cy="668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7C8CA7-0F2D-F947-AD80-2B66C13AF3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6531" y="21629605"/>
            <a:ext cx="6837800" cy="70791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92510D-F561-C843-8CCA-0893E56DBC3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6531" y="23269583"/>
            <a:ext cx="7434324" cy="793769"/>
          </a:xfrm>
          <a:prstGeom prst="rect">
            <a:avLst/>
          </a:prstGeom>
          <a:ln>
            <a:solidFill>
              <a:srgbClr val="00206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BC831E0-0D52-674F-9886-8CF3FF8CEDF2}"/>
                  </a:ext>
                </a:extLst>
              </p:cNvPr>
              <p:cNvSpPr txBox="1"/>
              <p:nvPr/>
            </p:nvSpPr>
            <p:spPr>
              <a:xfrm>
                <a:off x="7824916" y="21686510"/>
                <a:ext cx="2761009" cy="3053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7785" tIns="48892" rIns="97785" bIns="48892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</a:rPr>
                  <a:t> set of possible states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</a:rPr>
                  <a:t>: set of possible actions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</a:rPr>
                  <a:t>(s): value function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</a:rPr>
                  <a:t>(s): policy</a:t>
                </a:r>
              </a:p>
              <a:p>
                <a:endParaRPr lang="en-US" sz="24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BC831E0-0D52-674F-9886-8CF3FF8CE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916" y="21686510"/>
                <a:ext cx="2761009" cy="3053394"/>
              </a:xfrm>
              <a:prstGeom prst="rect">
                <a:avLst/>
              </a:prstGeom>
              <a:blipFill>
                <a:blip r:embed="rId20"/>
                <a:stretch>
                  <a:fillRect l="-2752" t="-1245" r="-4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3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966D790-D06C-4361-94B8-8BED25FA40AD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8B49EBC-8012-49EB-A634-9AC004CF8E8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11786</TotalTime>
  <Words>795</Words>
  <Application>Microsoft Macintosh PowerPoint</Application>
  <PresentationFormat>Custom</PresentationFormat>
  <Paragraphs>52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</vt:lpstr>
      <vt:lpstr>Cambria Math</vt:lpstr>
      <vt:lpstr>Office Theme</vt:lpstr>
      <vt:lpstr>Reinforcement Learning Applied to the Shoals Marine Laboratory Smart Grid Daniel Mattson  Advisor: Dr. Marek Petrik Department of Computer Science, University of New Hampshire, Durham, NH 03824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Rhiannon Jacobs</dc:creator>
  <cp:lastModifiedBy>Daniel Mattson</cp:lastModifiedBy>
  <cp:revision>165</cp:revision>
  <dcterms:created xsi:type="dcterms:W3CDTF">2016-03-05T16:55:12Z</dcterms:created>
  <dcterms:modified xsi:type="dcterms:W3CDTF">2022-04-12T20:52:24Z</dcterms:modified>
</cp:coreProperties>
</file>